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56" r:id="rId2"/>
    <p:sldId id="257" r:id="rId3"/>
    <p:sldId id="262" r:id="rId4"/>
    <p:sldId id="264" r:id="rId5"/>
    <p:sldId id="282" r:id="rId6"/>
    <p:sldId id="283" r:id="rId7"/>
    <p:sldId id="284" r:id="rId8"/>
    <p:sldId id="271" r:id="rId9"/>
    <p:sldId id="280" r:id="rId10"/>
    <p:sldId id="268" r:id="rId11"/>
    <p:sldId id="269" r:id="rId12"/>
    <p:sldId id="270" r:id="rId13"/>
    <p:sldId id="277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806" autoAdjust="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593DA-D605-4063-AD4C-F5BBBCAE4B3D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58CC-616C-4ED7-BA54-11CCC535D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2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58CC-616C-4ED7-BA54-11CCC535DC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9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58CC-616C-4ED7-BA54-11CCC535DC0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5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B0CB34-C21F-44FE-8168-64C294ADADA3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D80AEA-CB2E-408F-911C-3F63D82F9D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2961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«Практика наставничества в условиях дополнительного образования»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7592888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бюджетное  учреждение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творчества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Давлекановский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 город Давлеканово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DT 3\Downloads\Дом детского творчест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53285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DDT 3\Downloads\1710334573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582256"/>
            <a:ext cx="4953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212976"/>
            <a:ext cx="64293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332656"/>
            <a:ext cx="6174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Реверсивное наставничество</a:t>
            </a:r>
            <a:r>
              <a:rPr lang="ru-RU" sz="4000" b="1" dirty="0" smtClean="0">
                <a:solidFill>
                  <a:schemeClr val="tx2"/>
                </a:solidFill>
              </a:rPr>
              <a:t> </a:t>
            </a:r>
            <a:r>
              <a:rPr lang="ru-RU" sz="4000" dirty="0" smtClean="0">
                <a:solidFill>
                  <a:schemeClr val="tx2"/>
                </a:solidFill>
              </a:rPr>
              <a:t>–</a:t>
            </a:r>
          </a:p>
          <a:p>
            <a:r>
              <a:rPr lang="ru-RU" dirty="0" smtClean="0"/>
              <a:t> профессионал младшего возраста становится наставником опытного работника </a:t>
            </a:r>
          </a:p>
          <a:p>
            <a:r>
              <a:rPr lang="ru-RU" dirty="0" smtClean="0"/>
              <a:t> Техническая помощь в  работе  по  Навигатору дополнительного образования</a:t>
            </a:r>
          </a:p>
          <a:p>
            <a:r>
              <a:rPr lang="ru-RU" dirty="0" smtClean="0"/>
              <a:t>Подготовка педагогов к конкурсам профессионального мастерства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944216"/>
          </a:xfrm>
        </p:spPr>
        <p:txBody>
          <a:bodyPr>
            <a:noAutofit/>
          </a:bodyPr>
          <a:lstStyle/>
          <a:p>
            <a:r>
              <a:rPr lang="ru-RU" sz="3600" b="1" i="1" u="sng" dirty="0" smtClean="0"/>
              <a:t>Ситуационное наставничество</a:t>
            </a:r>
            <a:r>
              <a:rPr lang="ru-RU" sz="3600" dirty="0" smtClean="0"/>
              <a:t> – наставник оказывает помощь или консультацию всякий, когда наставляемый нуждается в них.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Мастер класс в постановке танцевальных номеров и </a:t>
            </a:r>
            <a:r>
              <a:rPr lang="ru-RU" dirty="0" err="1" smtClean="0"/>
              <a:t>физминуток</a:t>
            </a:r>
            <a:endParaRPr lang="ru-RU" dirty="0"/>
          </a:p>
        </p:txBody>
      </p:sp>
      <p:pic>
        <p:nvPicPr>
          <p:cNvPr id="3075" name="Picture 3" descr="C:\Users\DDT 3\Downloads\171030446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24847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DDT 3\Downloads\1710306052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10445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Скоростное наставничество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pPr lvl="8">
              <a:buNone/>
            </a:pPr>
            <a:r>
              <a:rPr lang="ru-RU" sz="2800" b="1" dirty="0" smtClean="0"/>
              <a:t>Выступление на конференциях и семинарах</a:t>
            </a:r>
          </a:p>
          <a:p>
            <a:r>
              <a:rPr lang="ru-RU" dirty="0" smtClean="0"/>
              <a:t>Обобщение педагогического  опыта в поисках  решения проблем  предметной области</a:t>
            </a:r>
          </a:p>
          <a:p>
            <a:pPr>
              <a:buNone/>
            </a:pPr>
            <a:r>
              <a:rPr lang="ru-RU" b="1" dirty="0" smtClean="0"/>
              <a:t>Интернет общение с</a:t>
            </a:r>
          </a:p>
          <a:p>
            <a:pPr>
              <a:buNone/>
            </a:pPr>
            <a:r>
              <a:rPr lang="ru-RU" b="1" dirty="0" smtClean="0"/>
              <a:t> педагогическим </a:t>
            </a:r>
          </a:p>
          <a:p>
            <a:pPr>
              <a:buNone/>
            </a:pPr>
            <a:r>
              <a:rPr lang="ru-RU" b="1" dirty="0" smtClean="0"/>
              <a:t>сообществом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Обмен знаниями,</a:t>
            </a:r>
          </a:p>
          <a:p>
            <a:pPr>
              <a:buNone/>
            </a:pPr>
            <a:r>
              <a:rPr lang="ru-RU" dirty="0" smtClean="0"/>
              <a:t>новыми методами и </a:t>
            </a:r>
          </a:p>
          <a:p>
            <a:pPr>
              <a:buNone/>
            </a:pPr>
            <a:r>
              <a:rPr lang="ru-RU" dirty="0" smtClean="0"/>
              <a:t>технологиями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DDT 3\Downloads\1710395318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23042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DDT 3\Downloads\1710395535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21088"/>
            <a:ext cx="252028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Социальное партнерство</a:t>
            </a:r>
            <a:br>
              <a:rPr lang="ru-RU" dirty="0" smtClean="0"/>
            </a:br>
            <a:r>
              <a:rPr lang="ru-RU" sz="2800" dirty="0" smtClean="0"/>
              <a:t>С режиссерами  и методистами  Районного Дома культуры</a:t>
            </a:r>
            <a:br>
              <a:rPr lang="ru-RU" sz="2800" dirty="0" smtClean="0"/>
            </a:br>
            <a:r>
              <a:rPr lang="ru-RU" sz="2800" dirty="0" smtClean="0"/>
              <a:t>С педагогами МОБУ гимназии№5</a:t>
            </a:r>
            <a:endParaRPr lang="ru-RU" sz="2800" dirty="0"/>
          </a:p>
        </p:txBody>
      </p:sp>
      <p:pic>
        <p:nvPicPr>
          <p:cNvPr id="4099" name="Picture 3" descr="C:\Users\DDT 3\Downloads\1710304465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716016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DDT 3\Downloads\17103074427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331236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8507288" cy="568863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</a:t>
            </a:r>
            <a:r>
              <a:rPr lang="ru-RU" sz="4000" b="1" i="1" dirty="0" smtClean="0"/>
              <a:t>Итоги </a:t>
            </a:r>
            <a:r>
              <a:rPr lang="ru-RU" sz="4000" b="1" i="1" dirty="0" smtClean="0"/>
              <a:t>наставничества</a:t>
            </a:r>
            <a:br>
              <a:rPr lang="ru-RU" sz="4000" b="1" i="1" dirty="0" smtClean="0"/>
            </a:br>
            <a:r>
              <a:rPr lang="ru-RU" sz="4000" b="1" i="1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положительный </a:t>
            </a:r>
            <a:r>
              <a:rPr lang="ru-RU" sz="3200" dirty="0" smtClean="0">
                <a:solidFill>
                  <a:schemeClr val="tx1"/>
                </a:solidFill>
              </a:rPr>
              <a:t>эмоциональный климат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в </a:t>
            </a:r>
            <a:r>
              <a:rPr lang="ru-RU" sz="3200" dirty="0" smtClean="0">
                <a:solidFill>
                  <a:schemeClr val="tx1"/>
                </a:solidFill>
              </a:rPr>
              <a:t>команде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</a:t>
            </a:r>
            <a:r>
              <a:rPr lang="ru-RU" sz="3200" dirty="0" smtClean="0">
                <a:solidFill>
                  <a:schemeClr val="tx1"/>
                </a:solidFill>
              </a:rPr>
              <a:t>выход из зоны комфорта сотрудников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более </a:t>
            </a:r>
            <a:r>
              <a:rPr lang="ru-RU" sz="3200" dirty="0" smtClean="0">
                <a:solidFill>
                  <a:schemeClr val="tx1"/>
                </a:solidFill>
              </a:rPr>
              <a:t>зрелого возраста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участие молодых специалистов в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конкурсах </a:t>
            </a:r>
            <a:r>
              <a:rPr lang="ru-RU" sz="3200" dirty="0" smtClean="0">
                <a:solidFill>
                  <a:schemeClr val="tx1"/>
                </a:solidFill>
              </a:rPr>
              <a:t>профессионального мастерства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DDT 3\Downloads\1710388777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69048"/>
            <a:ext cx="367240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DDT 3\Downloads\DSC0929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4177632"/>
            <a:ext cx="356388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DDT 3\Downloads\1710398102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19" y="4105624"/>
            <a:ext cx="32403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69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Программа наставничества «Путь к успеху» </a:t>
            </a:r>
            <a:br>
              <a:rPr lang="ru-RU" sz="2700" dirty="0"/>
            </a:br>
            <a:r>
              <a:rPr lang="ru-RU" sz="2700" dirty="0" smtClean="0"/>
              <a:t> Дом </a:t>
            </a:r>
            <a:r>
              <a:rPr lang="ru-RU" sz="2700" dirty="0"/>
              <a:t>детского </a:t>
            </a:r>
            <a:r>
              <a:rPr lang="ru-RU" sz="2700" dirty="0" smtClean="0"/>
              <a:t>творчества </a:t>
            </a:r>
            <a:r>
              <a:rPr lang="ru-RU" sz="2700" dirty="0"/>
              <a:t>г. </a:t>
            </a:r>
            <a:r>
              <a:rPr lang="ru-RU" sz="2700" dirty="0" smtClean="0"/>
              <a:t>Давлеканово </a:t>
            </a:r>
            <a:br>
              <a:rPr lang="ru-RU" sz="2700" dirty="0" smtClean="0"/>
            </a:br>
            <a:r>
              <a:rPr lang="ru-RU" sz="2700" dirty="0" smtClean="0"/>
              <a:t>Педагог дополнительного образования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Битюцкая</a:t>
            </a:r>
            <a:r>
              <a:rPr lang="ru-RU" sz="2700" dirty="0" smtClean="0"/>
              <a:t> </a:t>
            </a:r>
            <a:r>
              <a:rPr lang="ru-RU" sz="2700" dirty="0" smtClean="0"/>
              <a:t>Юлия </a:t>
            </a:r>
            <a:r>
              <a:rPr lang="ru-RU" sz="2700" dirty="0" err="1" smtClean="0"/>
              <a:t>Юриковна</a:t>
            </a:r>
            <a:endParaRPr lang="ru-RU" sz="2700" dirty="0"/>
          </a:p>
        </p:txBody>
      </p:sp>
      <p:pic>
        <p:nvPicPr>
          <p:cNvPr id="1026" name="Picture 2" descr="C:\Users\DDT 3\Desktop\презннт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Цель программы</a:t>
            </a:r>
            <a:r>
              <a:rPr lang="ru-RU" sz="2800" dirty="0" smtClean="0">
                <a:solidFill>
                  <a:schemeClr val="tx1"/>
                </a:solidFill>
              </a:rPr>
              <a:t> -  Оказание методической и практической помощи педагогам  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</a:t>
            </a:r>
            <a:r>
              <a:rPr lang="ru-RU" sz="2800" i="1" dirty="0" err="1" smtClean="0">
                <a:solidFill>
                  <a:schemeClr val="tx1"/>
                </a:solidFill>
              </a:rPr>
              <a:t>Адресность</a:t>
            </a:r>
            <a:r>
              <a:rPr lang="ru-RU" sz="2800" i="1" dirty="0" smtClean="0">
                <a:solidFill>
                  <a:schemeClr val="tx1"/>
                </a:solidFill>
              </a:rPr>
              <a:t> -</a:t>
            </a:r>
            <a:r>
              <a:rPr lang="ru-RU" sz="2800" dirty="0" smtClean="0">
                <a:solidFill>
                  <a:schemeClr val="tx1"/>
                </a:solidFill>
              </a:rPr>
              <a:t> данный опыт может быть полезен для изучения и рекомендован для реализации в учреждениях общего и дополнительного образования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927032" cy="3080784"/>
          </a:xfrm>
        </p:spPr>
        <p:txBody>
          <a:bodyPr>
            <a:normAutofit fontScale="77500" lnSpcReduction="20000"/>
          </a:bodyPr>
          <a:lstStyle/>
          <a:p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Актуальность 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наставничество способствует развитию мотивации  к профессиональному росту педагогов.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Задачи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организация  методической работы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организация практических занятий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условии адаптации в новой учебной среде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 положительного эмоционального климата в коллективе 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Форма  наставничества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«педагог- педагог»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DT 3\Desktop\НАСТАВНИЧЕСТВО\59f6b03bd201e5d3308337bc07c49d59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063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/>
              <a:t>Краткосрочное, или целеполагающее наставничество</a:t>
            </a:r>
            <a:r>
              <a:rPr lang="ru-RU" sz="2800" dirty="0" smtClean="0"/>
              <a:t> – наставник и наставляемый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40664"/>
            <a:ext cx="8424936" cy="5496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u="sng" dirty="0" smtClean="0"/>
              <a:t/>
            </a:r>
            <a:br>
              <a:rPr lang="ru-RU" sz="1600" b="1" i="1" u="sng" dirty="0" smtClean="0"/>
            </a:br>
            <a:r>
              <a:rPr lang="ru-RU" sz="1600" b="1" dirty="0" smtClean="0"/>
              <a:t>  </a:t>
            </a:r>
            <a:r>
              <a:rPr lang="ru-RU" sz="2000" b="1" dirty="0" smtClean="0"/>
              <a:t>В </a:t>
            </a:r>
            <a:r>
              <a:rPr lang="ru-RU" sz="2000" b="1" dirty="0" smtClean="0"/>
              <a:t>соответствии с  требованиями профессионального стандарта помимо основной предметной компетенции педагог должен уметь владеть рядом специальных </a:t>
            </a:r>
            <a:endParaRPr lang="ru-RU" sz="2000" dirty="0" smtClean="0"/>
          </a:p>
          <a:p>
            <a:pPr>
              <a:buNone/>
            </a:pPr>
            <a:endParaRPr lang="ru-RU" sz="1000" dirty="0" smtClean="0"/>
          </a:p>
          <a:p>
            <a:r>
              <a:rPr lang="ru-RU" sz="2000" b="1" dirty="0" smtClean="0"/>
              <a:t>Психолого-педагогический</a:t>
            </a:r>
            <a:endParaRPr lang="ru-RU" sz="2000" dirty="0" smtClean="0"/>
          </a:p>
          <a:p>
            <a:r>
              <a:rPr lang="ru-RU" sz="2000" b="1" dirty="0" smtClean="0"/>
              <a:t>Социально-культурный</a:t>
            </a:r>
            <a:endParaRPr lang="ru-RU" sz="2000" dirty="0" smtClean="0"/>
          </a:p>
          <a:p>
            <a:r>
              <a:rPr lang="ru-RU" sz="2000" b="1" dirty="0" smtClean="0"/>
              <a:t>Информационный</a:t>
            </a:r>
            <a:endParaRPr lang="ru-RU" sz="2000" dirty="0" smtClean="0"/>
          </a:p>
          <a:p>
            <a:r>
              <a:rPr lang="ru-RU" sz="2000" b="1" dirty="0" smtClean="0"/>
              <a:t>Организационный </a:t>
            </a:r>
            <a:endParaRPr lang="ru-RU" sz="2000" dirty="0" smtClean="0"/>
          </a:p>
          <a:p>
            <a:r>
              <a:rPr lang="ru-RU" sz="2000" b="1" dirty="0" smtClean="0"/>
              <a:t>Коммуникативный </a:t>
            </a:r>
            <a:br>
              <a:rPr lang="ru-RU" sz="2000" b="1" dirty="0" smtClean="0"/>
            </a:b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Приступая </a:t>
            </a:r>
            <a:r>
              <a:rPr lang="ru-RU" sz="2000" dirty="0" smtClean="0"/>
              <a:t>к работе в учреждении дополнительного образования, молодой специалист сталкивается с рядом </a:t>
            </a:r>
            <a:r>
              <a:rPr lang="ru-RU" sz="2000" dirty="0" smtClean="0"/>
              <a:t>трудностей: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smtClean="0"/>
              <a:t>установление контакта с детьми и их родителями;</a:t>
            </a:r>
            <a:br>
              <a:rPr lang="ru-RU" sz="2000" dirty="0" smtClean="0"/>
            </a:br>
            <a:r>
              <a:rPr lang="ru-RU" sz="2000" dirty="0" smtClean="0"/>
              <a:t>- учет при организации образовательного процесса их возрастных особенностей;</a:t>
            </a:r>
            <a:br>
              <a:rPr lang="ru-RU" sz="2000" dirty="0" smtClean="0"/>
            </a:br>
            <a:r>
              <a:rPr lang="ru-RU" sz="2000" dirty="0" smtClean="0"/>
              <a:t>- затруднение при планировании занятий; </a:t>
            </a:r>
            <a:br>
              <a:rPr lang="ru-RU" sz="2000" dirty="0" smtClean="0"/>
            </a:br>
            <a:r>
              <a:rPr lang="ru-RU" sz="2000" dirty="0" smtClean="0"/>
              <a:t>- трудности </a:t>
            </a:r>
            <a:r>
              <a:rPr lang="ru-RU" sz="2000" dirty="0" smtClean="0"/>
              <a:t>с постановками танцевальных номеров </a:t>
            </a:r>
            <a:br>
              <a:rPr lang="ru-RU" sz="2000" dirty="0" smtClean="0"/>
            </a:br>
            <a:endParaRPr lang="ru-RU" sz="20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1608" cy="279692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Краткосрочное, или целеполагающее наставничество</a:t>
            </a:r>
            <a:r>
              <a:rPr lang="ru-RU" sz="3600" dirty="0" smtClean="0"/>
              <a:t> – наставник и наставляемый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1" name="Содержимое 6"/>
          <p:cNvSpPr>
            <a:spLocks noGrp="1"/>
          </p:cNvSpPr>
          <p:nvPr>
            <p:ph idx="1"/>
          </p:nvPr>
        </p:nvSpPr>
        <p:spPr>
          <a:xfrm>
            <a:off x="251520" y="2132856"/>
            <a:ext cx="4752528" cy="2808312"/>
          </a:xfrm>
        </p:spPr>
        <p:txBody>
          <a:bodyPr>
            <a:normAutofit fontScale="92500" lnSpcReduction="20000"/>
          </a:bodyPr>
          <a:lstStyle/>
          <a:p>
            <a:pPr lvl="8">
              <a:buNone/>
            </a:pPr>
            <a:endParaRPr lang="ru-RU" sz="2400" dirty="0" smtClean="0"/>
          </a:p>
          <a:p>
            <a:endParaRPr lang="ru-RU" dirty="0" smtClean="0"/>
          </a:p>
          <a:p>
            <a:pPr marL="274320" lvl="8" indent="-274320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400" dirty="0" smtClean="0"/>
              <a:t>Консультации начинающих педагогов  в составление дополнительных общеобразовательных программ по хореографии</a:t>
            </a:r>
          </a:p>
          <a:p>
            <a:pPr marL="274320" lvl="8" indent="-274320"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400" dirty="0" smtClean="0"/>
              <a:t>Помощь в постановке танцевальных композиции</a:t>
            </a:r>
          </a:p>
          <a:p>
            <a:pPr lvl="8">
              <a:buNone/>
            </a:pPr>
            <a:endParaRPr lang="ru-RU" sz="2400" dirty="0" smtClean="0"/>
          </a:p>
          <a:p>
            <a:pPr marL="274320" lvl="8" indent="-274320">
              <a:buClr>
                <a:schemeClr val="accent3"/>
              </a:buClr>
              <a:buSzPct val="95000"/>
              <a:buFont typeface="Wingdings 2"/>
              <a:buChar char=""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3" name="Picture 5" descr="C:\Users\DDT 3\Downloads\1710304465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31236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DDT 3\Downloads\1710306052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352839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 Ожидаемые результаты работы по теме «Взаимодействие  педагога с семьей»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Динамика роста количества обучающихся в объединение</a:t>
            </a:r>
          </a:p>
          <a:p>
            <a:r>
              <a:rPr lang="ru-RU" dirty="0" smtClean="0"/>
              <a:t>Активная посещаемость занятий</a:t>
            </a:r>
          </a:p>
          <a:p>
            <a:r>
              <a:rPr lang="ru-RU" dirty="0" smtClean="0"/>
              <a:t>Положительный показатель продуктивной деятельности объединения</a:t>
            </a:r>
          </a:p>
          <a:p>
            <a:r>
              <a:rPr lang="ru-RU" dirty="0" smtClean="0"/>
              <a:t>Участие в конкурной и концертной деятельности</a:t>
            </a:r>
          </a:p>
          <a:p>
            <a:r>
              <a:rPr lang="ru-RU" dirty="0" smtClean="0"/>
              <a:t>Материальная поддержка в подготовке костюмов</a:t>
            </a:r>
          </a:p>
          <a:p>
            <a:r>
              <a:rPr lang="ru-RU" dirty="0" smtClean="0"/>
              <a:t>Участие в организации культурно - </a:t>
            </a:r>
            <a:r>
              <a:rPr lang="ru-RU" dirty="0" err="1" smtClean="0"/>
              <a:t>досуговых</a:t>
            </a:r>
            <a:r>
              <a:rPr lang="ru-RU" dirty="0" smtClean="0"/>
              <a:t>  мероприятий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Виртуальное (дистанционное) наставничество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2020 год внедрение дистанционного обучения. </a:t>
            </a:r>
          </a:p>
          <a:p>
            <a:r>
              <a:rPr lang="ru-RU" dirty="0" smtClean="0"/>
              <a:t>на официальной странице Дома детского творчества ВК  загружаются </a:t>
            </a:r>
            <a:r>
              <a:rPr lang="ru-RU" dirty="0" err="1" smtClean="0"/>
              <a:t>видозанятия</a:t>
            </a:r>
            <a:r>
              <a:rPr lang="ru-RU" dirty="0" smtClean="0"/>
              <a:t> и мастер – классы 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видозанятия</a:t>
            </a:r>
            <a:r>
              <a:rPr lang="ru-RU" dirty="0" smtClean="0"/>
              <a:t> пользуются спросом среди  педагогов горда и района </a:t>
            </a:r>
          </a:p>
          <a:p>
            <a:endParaRPr lang="ru-RU" dirty="0"/>
          </a:p>
        </p:txBody>
      </p:sp>
      <p:pic>
        <p:nvPicPr>
          <p:cNvPr id="3075" name="Picture 3" descr="C:\Users\DDT 3\Desktop\ФОТО ПРЕЗЕНТАЦИЯ\17103044653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72164"/>
            <a:ext cx="259228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DDT 3\Desktop\ФОТО ПРЕЗЕНТАЦИЯ\1710304465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73016"/>
            <a:ext cx="244827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31440"/>
            <a:ext cx="8291264" cy="3384376"/>
          </a:xfrm>
        </p:spPr>
        <p:txBody>
          <a:bodyPr>
            <a:normAutofit/>
          </a:bodyPr>
          <a:lstStyle/>
          <a:p>
            <a:r>
              <a:rPr lang="ru-RU" sz="3100" b="1" i="1" dirty="0" smtClean="0"/>
              <a:t>Наставничество в группе</a:t>
            </a:r>
            <a:r>
              <a:rPr lang="ru-RU" sz="3100" dirty="0" smtClean="0"/>
              <a:t> – форма наставничества, когда один наставник взаимодействует с группой наставляемых одновременно (от двух и более человек).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Выступление на методических и педагогических советах</a:t>
            </a:r>
          </a:p>
          <a:p>
            <a:r>
              <a:rPr lang="ru-RU" dirty="0" smtClean="0"/>
              <a:t>Тренинги-</a:t>
            </a:r>
            <a:r>
              <a:rPr lang="en-US" dirty="0" smtClean="0"/>
              <a:t> </a:t>
            </a:r>
            <a:r>
              <a:rPr lang="ru-RU" dirty="0" smtClean="0"/>
              <a:t>применение технологий «</a:t>
            </a:r>
            <a:r>
              <a:rPr lang="en-US" dirty="0" smtClean="0"/>
              <a:t>Soft skills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Дискуссии- круглый стол</a:t>
            </a:r>
          </a:p>
          <a:p>
            <a:r>
              <a:rPr lang="ru-RU" dirty="0" smtClean="0"/>
              <a:t>Открытые занятия</a:t>
            </a:r>
          </a:p>
          <a:p>
            <a:r>
              <a:rPr lang="ru-RU" dirty="0" smtClean="0"/>
              <a:t>Мастер- классы</a:t>
            </a:r>
          </a:p>
          <a:p>
            <a:endParaRPr lang="ru-RU" dirty="0"/>
          </a:p>
        </p:txBody>
      </p:sp>
      <p:pic>
        <p:nvPicPr>
          <p:cNvPr id="3074" name="Picture 2" descr="C:\Users\DDT 3\Downloads\17103044653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89424"/>
            <a:ext cx="30243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DDT 3\Downloads\1710306052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912" y="4365104"/>
            <a:ext cx="363589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658</TotalTime>
  <Words>241</Words>
  <Application>Microsoft Office PowerPoint</Application>
  <PresentationFormat>Экран (4:3)</PresentationFormat>
  <Paragraphs>73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 «Практика наставничества в условиях дополнительного образования»</vt:lpstr>
      <vt:lpstr>Программа наставничества «Путь к успеху»   Дом детского творчества г. Давлеканово  Педагог дополнительного образования  Битюцкая Юлия Юриковна</vt:lpstr>
      <vt:lpstr>Цель программы -  Оказание методической и практической помощи педагогам  .               Адресность - данный опыт может быть полезен для изучения и рекомендован для реализации в учреждениях общего и дополнительного образования</vt:lpstr>
      <vt:lpstr>Презентация PowerPoint</vt:lpstr>
      <vt:lpstr>Краткосрочное, или целеполагающее наставничество – наставник и наставляемый</vt:lpstr>
      <vt:lpstr>Краткосрочное, или целеполагающее наставничество – наставник и наставляемый  </vt:lpstr>
      <vt:lpstr> Ожидаемые результаты работы по теме «Взаимодействие  педагога с семьей»</vt:lpstr>
      <vt:lpstr>Виртуальное (дистанционное) наставничество </vt:lpstr>
      <vt:lpstr>Наставничество в группе – форма наставничества, когда один наставник взаимодействует с группой наставляемых одновременно (от двух и более человек). </vt:lpstr>
      <vt:lpstr>      </vt:lpstr>
      <vt:lpstr>Ситуационное наставничество – наставник оказывает помощь или консультацию всякий, когда наставляемый нуждается в них. </vt:lpstr>
      <vt:lpstr>Скоростное наставничество </vt:lpstr>
      <vt:lpstr>Социальное партнерство С режиссерами  и методистами  Районного Дома культуры С педагогами МОБУ гимназии№5</vt:lpstr>
      <vt:lpstr>      Итоги наставничества  положительный эмоциональный климат  в команде   выход из зоны комфорта сотрудников  более зрелого возраста   участие молодых специалистов в  конкурсах профессионального мастерства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«Практика наставничества в условиях дополнительного образования»</dc:title>
  <dc:creator>DDT 3</dc:creator>
  <cp:lastModifiedBy>Учетная запись Майкрософт</cp:lastModifiedBy>
  <cp:revision>60</cp:revision>
  <dcterms:created xsi:type="dcterms:W3CDTF">2024-03-12T10:40:07Z</dcterms:created>
  <dcterms:modified xsi:type="dcterms:W3CDTF">2025-01-17T06:14:45Z</dcterms:modified>
</cp:coreProperties>
</file>